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6" r:id="rId5"/>
    <p:sldId id="277" r:id="rId6"/>
    <p:sldId id="280" r:id="rId7"/>
    <p:sldId id="287" r:id="rId8"/>
    <p:sldId id="279" r:id="rId9"/>
    <p:sldId id="289" r:id="rId10"/>
    <p:sldId id="290" r:id="rId11"/>
    <p:sldId id="291" r:id="rId12"/>
    <p:sldId id="292" r:id="rId13"/>
    <p:sldId id="286" r:id="rId14"/>
    <p:sldId id="288" r:id="rId15"/>
    <p:sldId id="284" r:id="rId16"/>
    <p:sldId id="295" r:id="rId17"/>
    <p:sldId id="281" r:id="rId18"/>
    <p:sldId id="282" r:id="rId19"/>
    <p:sldId id="283" r:id="rId20"/>
    <p:sldId id="285" r:id="rId21"/>
    <p:sldId id="293" r:id="rId22"/>
    <p:sldId id="294" r:id="rId23"/>
    <p:sldId id="296" r:id="rId24"/>
    <p:sldId id="297" r:id="rId25"/>
    <p:sldId id="298" r:id="rId26"/>
    <p:sldId id="301" r:id="rId27"/>
    <p:sldId id="299" r:id="rId28"/>
    <p:sldId id="300" r:id="rId29"/>
    <p:sldId id="302" r:id="rId30"/>
    <p:sldId id="304" r:id="rId31"/>
    <p:sldId id="303" r:id="rId32"/>
    <p:sldId id="307" r:id="rId33"/>
    <p:sldId id="306" r:id="rId34"/>
    <p:sldId id="308" r:id="rId35"/>
    <p:sldId id="305" r:id="rId3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16CC-A1A6-46AD-B833-3BF76072D4AE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E6565-9EEE-4A01-A409-10E3CDA1C8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12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D261-F7FB-4134-B9D6-BB2912507E20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3F6D-4C89-4002-B391-1F6972B7C0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974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63DE-26F9-473C-BAB0-083F028AB1CD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21CBC-4DD9-4326-A266-F981E41BF28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5177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F276-C756-44EB-BFEC-44044DBA7702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93E93C-BCCA-481A-9941-B1316FC3AB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988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61-E8C4-4E16-BF09-1035A6CD6A3C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96AEC-A22F-4C02-98D3-932380A97D0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636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7578-DFDD-454B-B958-3E126D1C0C14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D2AA2C4-7E38-4403-941B-64DAFF94F9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3851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6DAD1-03AF-4DE9-9CF2-3027195E13A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2BBBBFB-CC37-4BB7-9331-75C33FF46C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308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FAA9-4E9F-44F3-AB9C-63731E4226B9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7BFE-CD54-456E-8069-8BF6AF4B271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0798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EE4AF-B450-4364-9409-E84AB0E9DF0D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9A33C-3610-4BCA-AEE9-3B09B6C82BA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048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48F9-6D52-4AC1-AD8E-B47F03DFE213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2FB8D8-C0D3-4BBD-B971-EEB3281055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04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6F1E-D7D7-4356-A68F-C24A7817AF35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9E2C8-B6AA-419D-868A-FA05CECD859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239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F82F725-E429-49A8-913C-C00CA34D7C5C}" type="datetimeFigureOut">
              <a:rPr lang="hu-HU"/>
              <a:pPr>
                <a:defRPr/>
              </a:pPr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Narrow" panose="020B0606020202030204" pitchFamily="34" charset="0"/>
              </a:defRPr>
            </a:lvl1pPr>
          </a:lstStyle>
          <a:p>
            <a:fld id="{B74FF449-62BA-46F2-BC1A-B058BB85507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1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6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5113" y="3933056"/>
            <a:ext cx="7777559" cy="17526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u-HU" sz="3600" i="1" dirty="0" smtClean="0"/>
              <a:t>A csillagok és naprendszerünk keletkezése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/>
              <a:t>Csillagászat</a:t>
            </a:r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Felépítése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9113" cy="4114800"/>
          </a:xfrm>
        </p:spPr>
        <p:txBody>
          <a:bodyPr>
            <a:noAutofit/>
          </a:bodyPr>
          <a:lstStyle/>
          <a:p>
            <a:pPr algn="just" eaLnBrk="1" fontAlgn="auto" hangingPunct="1">
              <a:defRPr/>
            </a:pPr>
            <a:r>
              <a:rPr lang="hu-HU" sz="2000" b="1" dirty="0"/>
              <a:t>A mag</a:t>
            </a:r>
            <a:r>
              <a:rPr lang="hu-HU" sz="2000" dirty="0"/>
              <a:t> a sugár 20%-án belül eső teret jelenti, és ez a Nap egyetlen olyan része, amelyet közvetlenül a magfúzió fűt, a többi réteg az innen kiáramló energiának köszönheti hőmérsékletét. </a:t>
            </a:r>
            <a:endParaRPr lang="hu-HU" sz="2000" dirty="0" smtClean="0"/>
          </a:p>
          <a:p>
            <a:pPr algn="just" eaLnBrk="1" fontAlgn="auto" hangingPunct="1">
              <a:defRPr/>
            </a:pPr>
            <a:r>
              <a:rPr lang="hu-HU" sz="2000" dirty="0"/>
              <a:t>A sugárzási </a:t>
            </a:r>
            <a:r>
              <a:rPr lang="hu-HU" sz="2000" dirty="0" smtClean="0"/>
              <a:t>zóna </a:t>
            </a:r>
            <a:r>
              <a:rPr lang="hu-HU" sz="2000" dirty="0"/>
              <a:t>a sugár 20–70%-a közötti gömbhéjban helyezkedik el a sugárzási zóna. Ez a régió az energiaáramlás módjáról kapta a nevét: ebben a rétegben az anyag még elég sűrű és forró ahhoz, hogy a magban keletkezett energia sugárzás, nem pedig hőáramlás formájában haladjon át rajta (ezt az ionizált formában jelenlévő hidrogén teszi lehetővé). A hőmérséklet a magtól kifelé haladva folyamatosan csökken, de még így is rendkívül magas, az alsó „zónahatáron” 7 000 </a:t>
            </a:r>
            <a:r>
              <a:rPr lang="hu-HU" sz="2000" dirty="0" err="1"/>
              <a:t>000</a:t>
            </a:r>
            <a:r>
              <a:rPr lang="hu-HU" sz="2000" dirty="0"/>
              <a:t> K, míg a felsőn 2 000 </a:t>
            </a:r>
            <a:r>
              <a:rPr lang="hu-HU" sz="2000" dirty="0" err="1"/>
              <a:t>000</a:t>
            </a:r>
            <a:r>
              <a:rPr lang="hu-HU" sz="2000" dirty="0"/>
              <a:t> </a:t>
            </a:r>
            <a:r>
              <a:rPr lang="hu-HU" sz="2000" dirty="0" smtClean="0"/>
              <a:t>K</a:t>
            </a:r>
          </a:p>
          <a:p>
            <a:pPr algn="just" eaLnBrk="1" fontAlgn="auto" hangingPunct="1">
              <a:defRPr/>
            </a:pPr>
            <a:r>
              <a:rPr lang="hu-HU" sz="2000" dirty="0"/>
              <a:t>A </a:t>
            </a:r>
            <a:r>
              <a:rPr lang="hu-HU" sz="2000" dirty="0" err="1"/>
              <a:t>konvekciós</a:t>
            </a:r>
            <a:r>
              <a:rPr lang="hu-HU" sz="2000" dirty="0"/>
              <a:t> zóna a napbelső legkülsőbb tartománya, értelmezéstől függően a sugár 70%-ától kifelé elterülő, a felszín alatti mintegy 200 000 km vastag gömbhéjat jelenti</a:t>
            </a:r>
            <a:r>
              <a:rPr lang="hu-HU" sz="2000" dirty="0" smtClean="0"/>
              <a:t>. </a:t>
            </a:r>
            <a:endParaRPr lang="hu-H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Látható része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781550"/>
          </a:xfrm>
        </p:spPr>
        <p:txBody>
          <a:bodyPr/>
          <a:lstStyle/>
          <a:p>
            <a:pPr algn="just" eaLnBrk="1" fontAlgn="auto" hangingPunct="1">
              <a:defRPr/>
            </a:pPr>
            <a:r>
              <a:rPr lang="hu-HU" sz="2400" b="1" dirty="0"/>
              <a:t>A fotoszféra </a:t>
            </a:r>
            <a:r>
              <a:rPr lang="hu-HU" sz="2400" dirty="0"/>
              <a:t>(görög: a fény gömbje) a Nap látható felszíne, a naplégkör legalsó rétege, ahonnan a Nap látható fényének túlnyomó része – több mint 90%-a [34] – származik. Lényegében a csillagunkban termelődött energia ebben a rétegben sugárzódik szét fény formájában. Ez a réteg egy rendkívül vékony (a napbelső és </a:t>
            </a:r>
            <a:r>
              <a:rPr lang="hu-HU" sz="2400" dirty="0" err="1"/>
              <a:t>-légkör</a:t>
            </a:r>
            <a:r>
              <a:rPr lang="hu-HU" sz="2400" dirty="0"/>
              <a:t> messze legvékonyabb egysége), mindössze néhány száz kilométer vastag</a:t>
            </a:r>
          </a:p>
          <a:p>
            <a:pPr eaLnBrk="1" fontAlgn="auto" hangingPunct="1"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643438" y="260350"/>
            <a:ext cx="4500562" cy="5545138"/>
          </a:xfrm>
        </p:spPr>
        <p:txBody>
          <a:bodyPr>
            <a:normAutofit/>
          </a:bodyPr>
          <a:lstStyle/>
          <a:p>
            <a:pPr eaLnBrk="1" fontAlgn="auto" hangingPunct="1">
              <a:defRPr/>
            </a:pPr>
            <a:r>
              <a:rPr lang="hu-HU" sz="2200" b="1" dirty="0"/>
              <a:t>A napkorona</a:t>
            </a:r>
            <a:r>
              <a:rPr lang="hu-HU" sz="2200" dirty="0"/>
              <a:t> a Nap légkörének ritka és kiterjedt legkülső része, ahol a hőmérséklet meghaladja a félmillió kelvint. A hőmérséklet tipikus értéke 1–2 millió K, a sűrűségé 109részecske/cm³, szemben a fotoszférával, amely 1017 atomot tartalmaz köbcentiméterenként. A korona sokkal kiterjedtebb, mint a Nap maga; 17 millió kilométeres távolságig mutatható ki a jelenléte. Éles külső határa nincsen. A napkorona anyaga folytonosan szökik (miközben alulról pótlódik), ebben a folyamatban keletkezik a Napból kiinduló plazmaáramlás a </a:t>
            </a:r>
            <a:r>
              <a:rPr lang="hu-HU" sz="2200" dirty="0" smtClean="0"/>
              <a:t>napszél.</a:t>
            </a:r>
            <a:endParaRPr lang="hu-HU" sz="2200" dirty="0"/>
          </a:p>
          <a:p>
            <a:pPr eaLnBrk="1" fontAlgn="auto" hangingPunct="1">
              <a:defRPr/>
            </a:pPr>
            <a:endParaRPr lang="hu-HU" dirty="0"/>
          </a:p>
        </p:txBody>
      </p:sp>
      <p:pic>
        <p:nvPicPr>
          <p:cNvPr id="34820" name="Picture 2" descr="Fájl:Solar eclipse 1999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-963613"/>
            <a:ext cx="5800726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-38735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188" y="690563"/>
            <a:ext cx="7924800" cy="4114800"/>
          </a:xfrm>
        </p:spPr>
        <p:txBody>
          <a:bodyPr/>
          <a:lstStyle/>
          <a:p>
            <a:pPr algn="just" eaLnBrk="1" fontAlgn="auto" hangingPunct="1">
              <a:defRPr/>
            </a:pPr>
            <a:r>
              <a:rPr lang="hu-HU" dirty="0"/>
              <a:t>Mivel anyagát képlékeny plazma alkotja, a különböző szélességi körön levő területei eltérő sebességgel forognak; az egyenlítői területek 25, míg a sarkvidékek csak 35 naponként fordulnak körbe. Az eltérés miatt erős mágneses zavarok lépnek fel, amelyek napkitörések és – különösen a mágneses pólusok 11 évente bekövetkező felcserélődésének idején megszaporodó – napfoltok kialakulásához vezetnek</a:t>
            </a:r>
          </a:p>
        </p:txBody>
      </p:sp>
      <p:pic>
        <p:nvPicPr>
          <p:cNvPr id="35844" name="Picture 2" descr="Fájl:Yohkoh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4724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PLazma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defRPr/>
            </a:pPr>
            <a:r>
              <a:rPr lang="hu-HU" sz="2400" dirty="0"/>
              <a:t>Csillagunk plazma állapotban levő anyagból áll. Ebben a halmazállapotban az anyagot alkotó atomokról egy vagy több elektron leszakad és így a plazma ionok és szabad elektronok keveréke. A nagyobb sűrűségű régiók anyaga kétkomponensű folyadékként viselkedik, melynek összetevőit (az elektron- és az ion-folyadékot) elektromágneses erők kötik össze. A kisebb sűrűségű külső régiók esetén különösen furcsa jelenségek tapasztalhatók, mivel az egyes részecskék mozgása és a folyadékszerű viselkedés </a:t>
            </a:r>
            <a:r>
              <a:rPr lang="hu-HU" sz="2400" dirty="0" smtClean="0"/>
              <a:t>keveredik. </a:t>
            </a:r>
            <a:r>
              <a:rPr lang="hu-HU" sz="2400" dirty="0"/>
              <a:t>A folyadékszerű viselkedés okozta legfontosabb jelenség </a:t>
            </a:r>
            <a:r>
              <a:rPr lang="hu-HU" sz="2400" dirty="0" smtClean="0"/>
              <a:t>a differenciális </a:t>
            </a:r>
            <a:r>
              <a:rPr lang="hu-HU" sz="2400" dirty="0"/>
              <a:t>rotáció.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-17145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bolygó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188" y="908050"/>
            <a:ext cx="7924800" cy="41148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u-HU" sz="2400" dirty="0"/>
              <a:t>A bolygó olyan jelentősebb tömegű égitest, amely egy csillag vagy egy csillagmaradvány körül kering, elegendően nagy tömegű ahhoz, hogy kialakuljon a hidrosztatikai egyensúlyt tükröző közel gömb alak, viszont nem lehet elég nagy tömegű ahhoz hogy belsejében meginduljon a </a:t>
            </a:r>
            <a:r>
              <a:rPr lang="hu-HU" sz="2400" dirty="0" smtClean="0"/>
              <a:t>magfúzió.</a:t>
            </a:r>
            <a:endParaRPr lang="hu-HU" sz="2400" dirty="0"/>
          </a:p>
        </p:txBody>
      </p:sp>
      <p:sp>
        <p:nvSpPr>
          <p:cNvPr id="37892" name="Téglalap 4"/>
          <p:cNvSpPr>
            <a:spLocks noChangeArrowheads="1"/>
          </p:cNvSpPr>
          <p:nvPr/>
        </p:nvSpPr>
        <p:spPr bwMode="auto">
          <a:xfrm>
            <a:off x="320675" y="3254375"/>
            <a:ext cx="10299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>
                <a:latin typeface="Arial Narrow" panose="020B0606020202030204" pitchFamily="34" charset="0"/>
              </a:rPr>
              <a:t>Merkúr · Vénusz · Föld · Mars ·  Jupiter · Szaturnusz · Uránusz · Neptunusz</a:t>
            </a:r>
          </a:p>
        </p:txBody>
      </p:sp>
      <p:pic>
        <p:nvPicPr>
          <p:cNvPr id="37893" name="Picture 2" descr="http://upload.wikimedia.org/wikipedia/commons/thumb/7/72/Solar_system_scale.jpg/900px-Solar_system_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43325"/>
            <a:ext cx="943292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458788"/>
            <a:ext cx="79248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Bolygók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836613"/>
            <a:ext cx="7924800" cy="4114800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hu-HU" sz="2400" dirty="0"/>
              <a:t>A Föld-típusú bolygók megnevezéssel jelenleg négy szilárd felszínű bolygótestet foglalunk egy csoportba: a Merkúrt, a Vénuszt, a Földet és a </a:t>
            </a:r>
            <a:r>
              <a:rPr lang="hu-HU" sz="2400" dirty="0" err="1"/>
              <a:t>Marsot</a:t>
            </a:r>
            <a:r>
              <a:rPr lang="hu-HU" sz="2400" dirty="0" smtClean="0"/>
              <a:t>.</a:t>
            </a:r>
          </a:p>
          <a:p>
            <a:pPr eaLnBrk="1" fontAlgn="auto" hangingPunct="1">
              <a:defRPr/>
            </a:pPr>
            <a:r>
              <a:rPr lang="hu-HU" sz="2400" dirty="0"/>
              <a:t>A Föld-típusú bolygókat nagy átlagsűrűség, vasból és/vagy vas-szulfidból álló mag jellemzi</a:t>
            </a:r>
            <a:r>
              <a:rPr lang="hu-HU" sz="2400" dirty="0" smtClean="0"/>
              <a:t>.</a:t>
            </a:r>
          </a:p>
          <a:p>
            <a:pPr eaLnBrk="1" fontAlgn="auto" hangingPunct="1">
              <a:defRPr/>
            </a:pPr>
            <a:r>
              <a:rPr lang="hu-HU" sz="2400" dirty="0"/>
              <a:t>Az óriásbolygók (gázbolygók, gázóriások, Jupiter-típusú bolygók) a Nap és más csillagok körül keringő égitestek egyik típusa</a:t>
            </a:r>
            <a:r>
              <a:rPr lang="hu-HU" sz="2400" dirty="0" smtClean="0"/>
              <a:t>.</a:t>
            </a:r>
          </a:p>
          <a:p>
            <a:pPr eaLnBrk="1" fontAlgn="auto" hangingPunct="1">
              <a:defRPr/>
            </a:pPr>
            <a:r>
              <a:rPr lang="hu-HU" sz="2400" dirty="0"/>
              <a:t>Az óriásbolygók a Naprendszer keletkezése idején a Naptól távolabb jöhettek létre, ott, ahol már a víz is kifagyott, és a jégszemcsék is részt vehettek a bolygótestek felépítésében. Továbbá, miután összeállt egy néhányszor tíz földtömegnyi magjuk, gravitációsan is magukhoz tudták kötni a környezetükben lévő gázt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213" y="-5715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Égitestek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endParaRPr lang="hu-HU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5175"/>
            <a:ext cx="8704262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45085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 smtClean="0"/>
              <a:t>MeteorOID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09600" y="620713"/>
            <a:ext cx="7924800" cy="41148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u-HU" sz="2400" dirty="0"/>
              <a:t>A </a:t>
            </a:r>
            <a:r>
              <a:rPr lang="hu-HU" sz="2400" dirty="0" err="1"/>
              <a:t>meteoroid</a:t>
            </a:r>
            <a:r>
              <a:rPr lang="hu-HU" sz="2400" dirty="0"/>
              <a:t> egy viszonylag kicsi (homokszem és szikladarab közötti méretű) szilárd test a </a:t>
            </a:r>
            <a:r>
              <a:rPr lang="hu-HU" sz="2400" dirty="0" smtClean="0"/>
              <a:t>Naprendszerben Amikor </a:t>
            </a:r>
            <a:r>
              <a:rPr lang="hu-HU" sz="2400" dirty="0"/>
              <a:t>egy bolygó légkörébe lép, a </a:t>
            </a:r>
            <a:r>
              <a:rPr lang="hu-HU" sz="2400" dirty="0" err="1"/>
              <a:t>meteoroid</a:t>
            </a:r>
            <a:r>
              <a:rPr lang="hu-HU" sz="2400" dirty="0"/>
              <a:t> </a:t>
            </a:r>
            <a:r>
              <a:rPr lang="hu-HU" sz="2400" dirty="0" err="1"/>
              <a:t>a</a:t>
            </a:r>
            <a:r>
              <a:rPr lang="hu-HU" sz="2400" dirty="0"/>
              <a:t> súrlódás hatására felhevül </a:t>
            </a:r>
            <a:r>
              <a:rPr lang="hu-HU" sz="2400" dirty="0" smtClean="0"/>
              <a:t>Az </a:t>
            </a:r>
            <a:r>
              <a:rPr lang="hu-HU" sz="2400" b="1" dirty="0"/>
              <a:t>izzó csóvát meteornak </a:t>
            </a:r>
            <a:r>
              <a:rPr lang="hu-HU" sz="2400" dirty="0"/>
              <a:t>vagy hullócsillagnak nevezzük. Ha a </a:t>
            </a:r>
            <a:r>
              <a:rPr lang="hu-HU" sz="2400" dirty="0" err="1"/>
              <a:t>meteoroid</a:t>
            </a:r>
            <a:r>
              <a:rPr lang="hu-HU" sz="2400" dirty="0"/>
              <a:t> bármely darabja eléri a talajt, azt meteoritnak nevezzük.</a:t>
            </a:r>
          </a:p>
          <a:p>
            <a:pPr eaLnBrk="1" fontAlgn="auto" hangingPunct="1">
              <a:defRPr/>
            </a:pPr>
            <a:r>
              <a:rPr lang="hu-HU" sz="2400" dirty="0" smtClean="0"/>
              <a:t>A </a:t>
            </a:r>
            <a:r>
              <a:rPr lang="hu-HU" sz="2400" dirty="0" err="1"/>
              <a:t>meteoroid</a:t>
            </a:r>
            <a:r>
              <a:rPr lang="hu-HU" sz="2400" dirty="0"/>
              <a:t> </a:t>
            </a:r>
            <a:r>
              <a:rPr lang="hu-HU" sz="2400" dirty="0" smtClean="0"/>
              <a:t>mérete </a:t>
            </a:r>
            <a:r>
              <a:rPr lang="hu-HU" sz="2400" dirty="0"/>
              <a:t>100 </a:t>
            </a:r>
            <a:r>
              <a:rPr lang="hu-HU" sz="2400" dirty="0" err="1"/>
              <a:t>µm</a:t>
            </a:r>
            <a:r>
              <a:rPr lang="hu-HU" sz="2400" dirty="0"/>
              <a:t> és 10 m </a:t>
            </a:r>
            <a:r>
              <a:rPr lang="hu-HU" sz="2400" dirty="0" smtClean="0"/>
              <a:t>közötti, </a:t>
            </a:r>
            <a:r>
              <a:rPr lang="hu-HU" sz="2400" dirty="0"/>
              <a:t>az ennél nagyobb test aszteroida, a kisebb pedig bolygóközi por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40964" name="Picture 2" descr="http://csodaceruza.hu/wp-content/uploads/2013/05/Mete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83025"/>
            <a:ext cx="4752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-100013"/>
            <a:ext cx="79248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Üstökös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484438" y="1600200"/>
            <a:ext cx="6049962" cy="4114800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hu-HU" sz="2800" dirty="0"/>
              <a:t>Az üstökös olyan </a:t>
            </a:r>
            <a:r>
              <a:rPr lang="hu-HU" sz="2800" dirty="0" err="1"/>
              <a:t>Naprendszer-beli</a:t>
            </a:r>
            <a:r>
              <a:rPr lang="hu-HU" sz="2800" dirty="0"/>
              <a:t> égitest, mely a Nap körül, általában elnyújtott pályán kering, és a Nap közelébe érve kómája és a csóvája fejlődik  – mindkét jelenség legfőbb oka az </a:t>
            </a:r>
            <a:r>
              <a:rPr lang="hu-HU" sz="2800" dirty="0" err="1"/>
              <a:t>üstökösmagot</a:t>
            </a:r>
            <a:r>
              <a:rPr lang="hu-HU" sz="2800" dirty="0"/>
              <a:t> érő napsugárzás. Maguk az </a:t>
            </a:r>
            <a:r>
              <a:rPr lang="hu-HU" sz="2800" dirty="0" err="1"/>
              <a:t>üstökösmagok</a:t>
            </a:r>
            <a:r>
              <a:rPr lang="hu-HU" sz="2800" dirty="0"/>
              <a:t> lazán összekapcsolódó jégből, porból és szikladarabokból állnak, méretük néhány kilométertől néhány tíz kilométerig terjed</a:t>
            </a:r>
          </a:p>
        </p:txBody>
      </p:sp>
      <p:pic>
        <p:nvPicPr>
          <p:cNvPr id="41988" name="Picture 2" descr="http://upload.wikimedia.org/wikipedia/commons/thumb/d/df/Comet-Hale-Bopp-29-03-1997_hires_adj.jpg/375px-Comet-Hale-Bopp-29-03-1997_hires_ad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300" y="1196975"/>
            <a:ext cx="40655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A távoli múlt</a:t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57200" y="1268413"/>
            <a:ext cx="8229600" cy="4857750"/>
          </a:xfrm>
        </p:spPr>
        <p:txBody>
          <a:bodyPr>
            <a:noAutofit/>
          </a:bodyPr>
          <a:lstStyle/>
          <a:p>
            <a:pPr eaLnBrk="1" fontAlgn="auto" hangingPunct="1">
              <a:defRPr/>
            </a:pPr>
            <a:r>
              <a:rPr lang="hu-HU" sz="2600" dirty="0" smtClean="0"/>
              <a:t>13,82 milliárd évvel ezelőtt az Univerzum az ősrobbanással („Big Bang”) megkezdődik (a napjainkban leginkább elfogadott elmélet szerint).</a:t>
            </a:r>
          </a:p>
          <a:p>
            <a:pPr eaLnBrk="1" fontAlgn="auto" hangingPunct="1">
              <a:defRPr/>
            </a:pPr>
            <a:r>
              <a:rPr lang="hu-HU" sz="2600" dirty="0" smtClean="0"/>
              <a:t>300 ezer évvel az ősrobbanás után hidrogén atommagok elektronokat fognak be, létrehozva az első atomokat</a:t>
            </a:r>
          </a:p>
          <a:p>
            <a:pPr eaLnBrk="1" fontAlgn="auto" hangingPunct="1">
              <a:defRPr/>
            </a:pPr>
            <a:r>
              <a:rPr lang="hu-HU" sz="2600" dirty="0" smtClean="0"/>
              <a:t>600 millió évvel az ősrobbanás után kialakulnak az első galaxisok </a:t>
            </a:r>
          </a:p>
          <a:p>
            <a:pPr eaLnBrk="1" fontAlgn="auto" hangingPunct="1">
              <a:defRPr/>
            </a:pPr>
            <a:r>
              <a:rPr lang="hu-HU" sz="2600" dirty="0" smtClean="0"/>
              <a:t>5 milliárd éve: a Nap létrejötte</a:t>
            </a:r>
          </a:p>
          <a:p>
            <a:pPr eaLnBrk="1" fontAlgn="auto" hangingPunct="1">
              <a:defRPr/>
            </a:pPr>
            <a:r>
              <a:rPr lang="hu-HU" sz="2600" dirty="0" smtClean="0"/>
              <a:t>4,6 milliárd éve: a Föld létrejötte, a geológiai korok kezdete</a:t>
            </a:r>
          </a:p>
          <a:p>
            <a:pPr eaLnBrk="1" fontAlgn="auto" hangingPunct="1">
              <a:defRPr/>
            </a:pPr>
            <a:r>
              <a:rPr lang="hu-HU" sz="2600" dirty="0" smtClean="0"/>
              <a:t>3,5 milliárd éve megjelennek az első egysejtűek a Földön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-100013"/>
            <a:ext cx="79248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kisbolygó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611188" y="981075"/>
            <a:ext cx="7924800" cy="41148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u-HU" sz="2000" dirty="0"/>
              <a:t>Egy kisbolygó vagy aszteroida a törpebolygónál kisebb, szabálytalan alakú, szilárd anyagú égitest, mely csillag körül kering. A legtöbb kisbolygó feltehetően a </a:t>
            </a:r>
            <a:r>
              <a:rPr lang="hu-HU" sz="2000" dirty="0" err="1"/>
              <a:t>protoplanetáris</a:t>
            </a:r>
            <a:r>
              <a:rPr lang="hu-HU" sz="2000" dirty="0"/>
              <a:t> korongból származik, melyek nem álltak össze bolygóvá a csillagrendszer kialakulásakor. Néhányuk saját holddal is rendelkezik.</a:t>
            </a:r>
          </a:p>
        </p:txBody>
      </p:sp>
      <p:pic>
        <p:nvPicPr>
          <p:cNvPr id="43012" name="Picture 2" descr="Fájl:243 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32038"/>
            <a:ext cx="5754687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A csillagköd vagy </a:t>
            </a:r>
            <a:r>
              <a:rPr lang="hu-HU" dirty="0" err="1"/>
              <a:t>nebula</a:t>
            </a:r>
            <a:r>
              <a:rPr lang="hu-HU" dirty="0"/>
              <a:t> porból, gázból és plazmából álló csillagközi felhő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endParaRPr lang="hu-HU" dirty="0"/>
          </a:p>
        </p:txBody>
      </p:sp>
      <p:pic>
        <p:nvPicPr>
          <p:cNvPr id="44036" name="Picture 2" descr="Fájl:Nursery of New Stars - GPN-2000-000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551362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nagy semmi?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defRPr/>
            </a:pPr>
            <a:r>
              <a:rPr lang="hu-HU" sz="3200" dirty="0"/>
              <a:t>A csillagközi anyag a világűrben, a csillagok, galaxisok és egyéb égitestek közötti térben található anyagok összességét jelenti, ugyanis a közhiedelemmel ellentétben a csillagközi tér nem tökéletesen üres; változó – de mindig rendkívül alacsony – sűrűségű gázok töltik ki. </a:t>
            </a:r>
            <a:endParaRPr lang="hu-HU" sz="3200" dirty="0" smtClean="0"/>
          </a:p>
          <a:p>
            <a:pPr eaLnBrk="1" fontAlgn="auto" hangingPunct="1">
              <a:defRPr/>
            </a:pPr>
            <a:r>
              <a:rPr lang="hu-HU" sz="3200" dirty="0"/>
              <a:t>A sötét anyag olyan anyagfajta, amely csillagászati műszerekkel közvetlenül nem figyelhető meg, mert semmilyen elektromágneses sugárzást nem bocsát ki és nem nyel el, jelenlétére csak a látható anyagra és a háttérsugárzásra kifejtett gravitációs hatásból következtethetünk. Az Univerzum tömegének csupán 4,6%-át alkotja a megfigyelhető anyag, 23% a sötét anyag aránya, és 72% a sötét energia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pic>
        <p:nvPicPr>
          <p:cNvPr id="45060" name="Picture 2" descr="Fájl:Millennium simulation - galax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-242888"/>
            <a:ext cx="2506662" cy="187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A Föld alakja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148263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5_geoid_bumpy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GEOID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47108" name="Picture 5" descr="geoid2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409700"/>
            <a:ext cx="71532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u-HU" cap="none" smtClean="0"/>
          </a:p>
        </p:txBody>
      </p:sp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48132" name="Picture 7" descr="foci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17800"/>
            <a:ext cx="71643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k01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47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u-HU" cap="none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8125"/>
            <a:ext cx="45402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u-HU" cap="none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0180" name="Picture 5" descr="Glob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6087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u-HU" cap="none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1204" name="Picture 5" descr="f%C3%B6ld_sz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85763"/>
            <a:ext cx="8856662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Ekliptika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6688"/>
            <a:ext cx="4595812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Csillag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hu-HU" sz="3200" dirty="0" smtClean="0"/>
              <a:t>A csillag a csillagászat szaknyelvében olyan égitest, amely nukleáris energiát termel, így saját fénnyel rendelkezik</a:t>
            </a:r>
            <a:endParaRPr lang="hu-HU" sz="3200" dirty="0"/>
          </a:p>
        </p:txBody>
      </p:sp>
      <p:pic>
        <p:nvPicPr>
          <p:cNvPr id="25604" name="Picture 2" descr="http://termtud.akg.hu/okt/7/ido/kepek/csillagok_fejlod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068638"/>
            <a:ext cx="74088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hu-HU" cap="none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395288" y="-315913"/>
            <a:ext cx="79248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Holdfázisok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5532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/>
          </a:p>
        </p:txBody>
      </p:sp>
      <p:pic>
        <p:nvPicPr>
          <p:cNvPr id="55300" name="Picture 2" descr="Fájl:Holdfázi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8900"/>
            <a:ext cx="95758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Holdfogyatkozás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12875"/>
            <a:ext cx="7129463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/>
          </a:p>
        </p:txBody>
      </p:sp>
      <p:sp>
        <p:nvSpPr>
          <p:cNvPr id="57348" name="AutoShape 2" descr="http://upload.wikimedia.org/wikipedia/commons/thumb/c/c8/Lunar-eclipse-09-11-2003.jpeg/250px-Lunar-eclipse-09-11-2003.jpeg"/>
          <p:cNvSpPr>
            <a:spLocks noChangeAspect="1" noChangeArrowheads="1"/>
          </p:cNvSpPr>
          <p:nvPr/>
        </p:nvSpPr>
        <p:spPr bwMode="auto">
          <a:xfrm>
            <a:off x="144463" y="-1135063"/>
            <a:ext cx="2381250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hu-HU" altLang="hu-HU"/>
          </a:p>
        </p:txBody>
      </p:sp>
      <p:pic>
        <p:nvPicPr>
          <p:cNvPr id="57349" name="Picture 4" descr="http://upload.wikimedia.org/wikipedia/commons/thumb/c/c8/Lunar-eclipse-09-11-2003.jpeg/250px-Lunar-eclipse-09-11-20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3200"/>
            <a:ext cx="66802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hu-HU" cap="none" smtClean="0">
                <a:latin typeface="Arial" charset="0"/>
              </a:rPr>
              <a:t>Fogyatkozás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hu-HU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254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Keletkezése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288" y="1196975"/>
            <a:ext cx="8229600" cy="4525963"/>
          </a:xfrm>
        </p:spPr>
        <p:txBody>
          <a:bodyPr>
            <a:noAutofit/>
          </a:bodyPr>
          <a:lstStyle/>
          <a:p>
            <a:pPr algn="just" eaLnBrk="1" fontAlgn="auto" hangingPunct="1">
              <a:defRPr/>
            </a:pPr>
            <a:r>
              <a:rPr lang="hu-HU" sz="2000" b="1" dirty="0" smtClean="0"/>
              <a:t>A világűrben hatalmas por- és gázfelhők vannak. </a:t>
            </a:r>
            <a:r>
              <a:rPr lang="hu-HU" sz="2000" dirty="0" smtClean="0"/>
              <a:t>A molekuláris felhőkben az anyag sűrűbb és koncentráltabb. Ezek több tíz fényév átmérőjűek lehetnek, a bennük lévő anyag még nagyon hideg. Azért nevezzük molekuláris felhőknek, mert a benne található gázok molekulák formájában vannak jelen. Minden ilyen molekuláris felhő gyenge egyensúlyban van. Külső hatás következtében ez az egyensúly felborul. Ekkor a felhő egy része saját tömegétől összeroskad és az anyag elkezd összehúzódni. </a:t>
            </a:r>
            <a:r>
              <a:rPr lang="hu-HU" sz="2000" dirty="0" smtClean="0"/>
              <a:t>A felhő kisebb anyagcsomókra oszlik</a:t>
            </a:r>
            <a:r>
              <a:rPr lang="hu-HU" sz="2000" dirty="0" smtClean="0"/>
              <a:t>.</a:t>
            </a:r>
            <a:endParaRPr lang="hu-HU" sz="2000" dirty="0" smtClean="0"/>
          </a:p>
          <a:p>
            <a:pPr algn="just" eaLnBrk="1" fontAlgn="auto" hangingPunct="1">
              <a:defRPr/>
            </a:pPr>
            <a:r>
              <a:rPr lang="hu-HU" sz="2000" b="1" dirty="0" smtClean="0"/>
              <a:t>A molekuláris felhőkből kiváló anyagcsomókból </a:t>
            </a:r>
            <a:r>
              <a:rPr lang="hu-HU" sz="2000" b="1" dirty="0" err="1" smtClean="0"/>
              <a:t>globulák</a:t>
            </a:r>
            <a:r>
              <a:rPr lang="hu-HU" sz="2000" b="1" dirty="0" smtClean="0"/>
              <a:t> jönnek létre. </a:t>
            </a:r>
            <a:r>
              <a:rPr lang="hu-HU" sz="2000" dirty="0" smtClean="0"/>
              <a:t>Ezeknek mérete a Naprendszerével egyenlő, tömegük 200 naptömeg. Még nagyon hideg és sötét objektumok. Lassan egyre sűrűbbek és forróbbak lesznek, majd létrejönnek belőlük a </a:t>
            </a:r>
            <a:r>
              <a:rPr lang="hu-HU" sz="2000" dirty="0" err="1" smtClean="0"/>
              <a:t>protocsillagok</a:t>
            </a:r>
            <a:r>
              <a:rPr lang="hu-HU" sz="2000" dirty="0" smtClean="0"/>
              <a:t>. Ezek már sugározni kezdenek. A </a:t>
            </a:r>
            <a:r>
              <a:rPr lang="hu-HU" sz="2000" dirty="0" err="1" smtClean="0"/>
              <a:t>protocsillagok</a:t>
            </a:r>
            <a:r>
              <a:rPr lang="hu-HU" sz="2000" dirty="0" smtClean="0"/>
              <a:t> anyaga tovább sűrűsödik, fényük változó. Gyors gázkilövellések indulnak a pólusok felé. Amikor a magban a hőmérséklet eléri a 10 millió fokot beindulnak a nukleáris reakciók. A </a:t>
            </a:r>
            <a:r>
              <a:rPr lang="hu-HU" sz="2000" dirty="0" err="1" smtClean="0"/>
              <a:t>protocsillag</a:t>
            </a:r>
            <a:r>
              <a:rPr lang="hu-HU" sz="2000" dirty="0" smtClean="0"/>
              <a:t> átalakulásának ideje a tömegétől függ (30 millió év egy Naphoz hasonló csillagnál és 300 ezer év egy 30 naptömegű csillagnál).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188" y="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Életük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95288" y="1125538"/>
            <a:ext cx="8229600" cy="4525962"/>
          </a:xfrm>
        </p:spPr>
        <p:txBody>
          <a:bodyPr>
            <a:no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hu-HU" sz="1800" dirty="0" smtClean="0"/>
              <a:t>Amikor egy csillag magjában a nukleáris reakciók már teljes erővel beindultak, azok belülről nyomást fejtenek ki, ami ellensúlyozza az összehúzódást, és ekkor egyensúlyi állapotba kerül. A csillag életének hossza méretétől függ. Haláluk így három típusba sorolható</a:t>
            </a:r>
            <a:r>
              <a:rPr lang="hu-HU" sz="1800" i="1" dirty="0" smtClean="0"/>
              <a:t>:</a:t>
            </a:r>
            <a:br>
              <a:rPr lang="hu-HU" sz="1800" i="1" dirty="0" smtClean="0"/>
            </a:br>
            <a:r>
              <a:rPr lang="hu-HU" sz="1800" b="1" dirty="0" smtClean="0"/>
              <a:t>A kicsik: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hu-HU" sz="1800" dirty="0" smtClean="0"/>
              <a:t>Lassan fogyasztják el hidrogén-készletüket, így több tízmilliárd évig élhetnek, nem indul be magfúzió, azaz a </a:t>
            </a:r>
            <a:r>
              <a:rPr lang="hu-HU" sz="1800" dirty="0" err="1" smtClean="0"/>
              <a:t>H-He</a:t>
            </a:r>
            <a:r>
              <a:rPr lang="hu-HU" sz="1800" dirty="0" smtClean="0"/>
              <a:t> átalakulás, lassan kialszanak, </a:t>
            </a:r>
            <a:r>
              <a:rPr lang="hu-HU" sz="1800" i="1" dirty="0" smtClean="0"/>
              <a:t>fekete törpé</a:t>
            </a:r>
            <a:r>
              <a:rPr lang="hu-HU" sz="1800" dirty="0" smtClean="0"/>
              <a:t>vé válnak.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hu-HU" sz="1800" b="1" dirty="0" smtClean="0"/>
              <a:t>A közepesek:</a:t>
            </a:r>
            <a:r>
              <a:rPr lang="hu-HU" sz="1800" i="1" dirty="0" smtClean="0"/>
              <a:t/>
            </a:r>
            <a:br>
              <a:rPr lang="hu-HU" sz="1800" i="1" dirty="0" smtClean="0"/>
            </a:br>
            <a:r>
              <a:rPr lang="hu-HU" sz="1800" dirty="0" smtClean="0"/>
              <a:t>Mint a mi Napunk is, amikor majd elégette a hidrogént, azaz héliummá alakította, azt még tovább égeti szénné és oxigénné. Így hatalmas energiatermelés közben </a:t>
            </a:r>
            <a:r>
              <a:rPr lang="hu-HU" sz="1800" i="1" dirty="0" smtClean="0"/>
              <a:t>vörös óriás</a:t>
            </a:r>
            <a:r>
              <a:rPr lang="hu-HU" sz="1800" dirty="0" smtClean="0"/>
              <a:t>sá változik</a:t>
            </a:r>
            <a:r>
              <a:rPr lang="hu-HU" sz="1800" b="1" dirty="0" smtClean="0"/>
              <a:t>. </a:t>
            </a:r>
            <a:r>
              <a:rPr lang="hu-HU" sz="1800" dirty="0" smtClean="0"/>
              <a:t>Amikor elfogyott a hélium, kicsi, forró, </a:t>
            </a:r>
            <a:r>
              <a:rPr lang="hu-HU" sz="1800" i="1" dirty="0" smtClean="0"/>
              <a:t>fehér törpé</a:t>
            </a:r>
            <a:r>
              <a:rPr lang="hu-HU" sz="1800" dirty="0" smtClean="0"/>
              <a:t>vé változik csillagunk.</a:t>
            </a:r>
            <a:br>
              <a:rPr lang="hu-HU" sz="1800" dirty="0" smtClean="0"/>
            </a:br>
            <a:r>
              <a:rPr lang="hu-HU" sz="1800" b="1" dirty="0" smtClean="0"/>
              <a:t>A nagyobbak: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Hamarabb felélik hidrogénkészletüket, életük így nem szokott néhány millió évnél hosszabb lenni. Itt is elérik a "vörös óriás" állapotot, de utána még a héliumból keletkezett szén is átalakul, "elég", méghozzá kb. </a:t>
            </a:r>
            <a:r>
              <a:rPr lang="hu-HU" sz="1800" dirty="0" smtClean="0"/>
              <a:t>750 millió fokon. </a:t>
            </a:r>
            <a:r>
              <a:rPr lang="hu-HU" sz="1800" dirty="0" smtClean="0"/>
              <a:t>Ez is még tovább alakul, végül vas lesz a csillag anyagából. Ez a vasmag a gravitáció hatására összeroppan, anyaga tisztán neutronná alakul, ami felrobban. Ezt nevezzük </a:t>
            </a:r>
            <a:r>
              <a:rPr lang="hu-HU" sz="1800" i="1" dirty="0" smtClean="0"/>
              <a:t>szupernóva-robbanásnak</a:t>
            </a:r>
            <a:r>
              <a:rPr lang="hu-HU" sz="1800" dirty="0" smtClean="0"/>
              <a:t>. Újabb kémiai elemek keletkeznek, szétszóródnak az űrben, amik később akár élőlények alkotórészeiként, így bennünk is, tovább élhetnek.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700" y="476250"/>
            <a:ext cx="90360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1700" dirty="0"/>
              <a:t>Nap · Merkúr · Vénusz · Föld · Mars · </a:t>
            </a:r>
            <a:r>
              <a:rPr lang="hu-HU" sz="1700" dirty="0" smtClean="0"/>
              <a:t> </a:t>
            </a:r>
            <a:r>
              <a:rPr lang="hu-HU" sz="1700" dirty="0"/>
              <a:t>Jupiter · Szaturnusz · Uránusz · Neptunusz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2132013"/>
            <a:ext cx="93773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3"/>
          <p:cNvSpPr/>
          <p:nvPr/>
        </p:nvSpPr>
        <p:spPr>
          <a:xfrm>
            <a:off x="8701088" y="2420938"/>
            <a:ext cx="238125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NAP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defRPr/>
            </a:pPr>
            <a:r>
              <a:rPr lang="hu-HU" sz="2800" dirty="0" smtClean="0"/>
              <a:t>A Nap </a:t>
            </a:r>
            <a:r>
              <a:rPr lang="hu-HU" sz="2800" dirty="0"/>
              <a:t>tartalmazza a Naprendszer anyagának 99,8%-át, átmérője 109 földátmérő. </a:t>
            </a:r>
            <a:endParaRPr lang="hu-HU" sz="2800" dirty="0" smtClean="0"/>
          </a:p>
          <a:p>
            <a:pPr algn="just" eaLnBrk="1" fontAlgn="auto" hangingPunct="1">
              <a:defRPr/>
            </a:pPr>
            <a:r>
              <a:rPr lang="hu-HU" sz="2800" dirty="0" smtClean="0"/>
              <a:t>73,5</a:t>
            </a:r>
            <a:r>
              <a:rPr lang="hu-HU" sz="2800" dirty="0"/>
              <a:t>%-ban hidrogénből áll, amely a központjában zajló </a:t>
            </a:r>
            <a:r>
              <a:rPr lang="hu-HU" sz="2800" b="1" dirty="0"/>
              <a:t>magfúzió</a:t>
            </a:r>
            <a:r>
              <a:rPr lang="hu-HU" sz="2800" dirty="0"/>
              <a:t> során héliummá alakul. </a:t>
            </a:r>
            <a:endParaRPr lang="hu-HU" sz="2800" dirty="0" smtClean="0"/>
          </a:p>
          <a:p>
            <a:pPr algn="just" eaLnBrk="1" fontAlgn="auto" hangingPunct="1">
              <a:defRPr/>
            </a:pPr>
            <a:r>
              <a:rPr lang="hu-HU" sz="2800" dirty="0" smtClean="0"/>
              <a:t>Az </a:t>
            </a:r>
            <a:r>
              <a:rPr lang="hu-HU" sz="2800" dirty="0"/>
              <a:t>ennek során felszabaduló, majd a világűrbe szétsugárzott energia nélkülözhetetlen a legtöbb földi élőlény számára: fénye a növények fotoszintézisét, hője pedig az elviselhető hőmérsékletet biztosítja. </a:t>
            </a:r>
            <a:endParaRPr lang="hu-HU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17145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dirty="0" smtClean="0"/>
              <a:t>NAP</a:t>
            </a:r>
            <a:endParaRPr lang="hu-HU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8353425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fontAlgn="auto" hangingPunct="1">
              <a:defRPr/>
            </a:pPr>
            <a:endParaRPr lang="hu-HU"/>
          </a:p>
        </p:txBody>
      </p:sp>
      <p:pic>
        <p:nvPicPr>
          <p:cNvPr id="31748" name="Picture 2" descr="Fájl:Nap réteg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19113"/>
            <a:ext cx="7777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268</TotalTime>
  <Words>1536</Words>
  <Application>Microsoft Office PowerPoint</Application>
  <PresentationFormat>Diavetítés a képernyőre (4:3 oldalarány)</PresentationFormat>
  <Paragraphs>58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Tahoma</vt:lpstr>
      <vt:lpstr>Horizont</vt:lpstr>
      <vt:lpstr>Csillagászat</vt:lpstr>
      <vt:lpstr>A távoli múlt </vt:lpstr>
      <vt:lpstr>Csillag</vt:lpstr>
      <vt:lpstr>Keletkezése</vt:lpstr>
      <vt:lpstr>Életük</vt:lpstr>
      <vt:lpstr>Nap · Merkúr · Vénusz · Föld · Mars ·  Jupiter · Szaturnusz · Uránusz · Neptunusz</vt:lpstr>
      <vt:lpstr>NAP</vt:lpstr>
      <vt:lpstr>NAP</vt:lpstr>
      <vt:lpstr>PowerPoint-bemutató</vt:lpstr>
      <vt:lpstr>Felépítése</vt:lpstr>
      <vt:lpstr>Látható része</vt:lpstr>
      <vt:lpstr>PowerPoint-bemutató</vt:lpstr>
      <vt:lpstr>PowerPoint-bemutató</vt:lpstr>
      <vt:lpstr>PLazma</vt:lpstr>
      <vt:lpstr>bolygó</vt:lpstr>
      <vt:lpstr>Bolygók típusai</vt:lpstr>
      <vt:lpstr>Égitestek</vt:lpstr>
      <vt:lpstr>MeteorOID</vt:lpstr>
      <vt:lpstr>Üstökös</vt:lpstr>
      <vt:lpstr>kisbolygó</vt:lpstr>
      <vt:lpstr>A csillagköd vagy nebula porból, gázból és plazmából álló csillagközi felhő.</vt:lpstr>
      <vt:lpstr>A nagy semmi?</vt:lpstr>
      <vt:lpstr>A Föld alakja</vt:lpstr>
      <vt:lpstr>GEOID</vt:lpstr>
      <vt:lpstr>PowerPoint-bemutató</vt:lpstr>
      <vt:lpstr>PowerPoint-bemutató</vt:lpstr>
      <vt:lpstr>PowerPoint-bemutató</vt:lpstr>
      <vt:lpstr>PowerPoint-bemutató</vt:lpstr>
      <vt:lpstr>Ekliptika</vt:lpstr>
      <vt:lpstr>PowerPoint-bemutató</vt:lpstr>
      <vt:lpstr>Holdfázisok</vt:lpstr>
      <vt:lpstr>PowerPoint-bemutató</vt:lpstr>
      <vt:lpstr>Holdfogyatkozás</vt:lpstr>
      <vt:lpstr>PowerPoint-bemutató</vt:lpstr>
      <vt:lpstr>Fogyatkozás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Csillagászat</dc:title>
  <dc:creator>User8</dc:creator>
  <cp:lastModifiedBy>Időspirál3</cp:lastModifiedBy>
  <cp:revision>29</cp:revision>
  <dcterms:created xsi:type="dcterms:W3CDTF">2013-09-06T06:18:53Z</dcterms:created>
  <dcterms:modified xsi:type="dcterms:W3CDTF">2021-06-15T08:22:14Z</dcterms:modified>
</cp:coreProperties>
</file>